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Montserrat Classic Bold" panose="020B0604020202020204" charset="0"/>
      <p:regular r:id="rId12"/>
    </p:embeddedFont>
    <p:embeddedFont>
      <p:font typeface="Montserrat Semi-Bold" panose="020B0604020202020204" charset="0"/>
      <p:regular r:id="rId13"/>
    </p:embeddedFont>
    <p:embeddedFont>
      <p:font typeface="Montserrat Classic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54" y="-14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3.sv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052704" y="-150548"/>
            <a:ext cx="8757453" cy="7583464"/>
            <a:chOff x="0" y="0"/>
            <a:chExt cx="7029450" cy="6087110"/>
          </a:xfrm>
        </p:grpSpPr>
        <p:sp>
          <p:nvSpPr>
            <p:cNvPr id="3" name="Freeform 3" descr="a group of people sitting around a table with laptops"/>
            <p:cNvSpPr/>
            <p:nvPr/>
          </p:nvSpPr>
          <p:spPr>
            <a:xfrm>
              <a:off x="0" y="0"/>
              <a:ext cx="7029450" cy="6088380"/>
            </a:xfrm>
            <a:custGeom>
              <a:avLst/>
              <a:gdLst/>
              <a:ahLst/>
              <a:cxnLst/>
              <a:rect l="l" t="t" r="r" b="b"/>
              <a:pathLst>
                <a:path w="7029450" h="6088380">
                  <a:moveTo>
                    <a:pt x="5271770" y="0"/>
                  </a:moveTo>
                  <a:lnTo>
                    <a:pt x="1757680" y="0"/>
                  </a:lnTo>
                  <a:lnTo>
                    <a:pt x="0" y="3044190"/>
                  </a:lnTo>
                  <a:lnTo>
                    <a:pt x="0" y="4330700"/>
                  </a:lnTo>
                  <a:cubicBezTo>
                    <a:pt x="0" y="5300980"/>
                    <a:pt x="787400" y="6088380"/>
                    <a:pt x="1757680" y="6088380"/>
                  </a:cubicBezTo>
                  <a:lnTo>
                    <a:pt x="5271770" y="6088380"/>
                  </a:lnTo>
                  <a:lnTo>
                    <a:pt x="7029450" y="3044190"/>
                  </a:lnTo>
                  <a:lnTo>
                    <a:pt x="7029450" y="1757680"/>
                  </a:lnTo>
                  <a:cubicBezTo>
                    <a:pt x="7029450" y="787400"/>
                    <a:pt x="6242050" y="0"/>
                    <a:pt x="5271770" y="0"/>
                  </a:cubicBezTo>
                  <a:close/>
                </a:path>
              </a:pathLst>
            </a:custGeom>
            <a:blipFill>
              <a:blip r:embed="rId2"/>
              <a:stretch>
                <a:fillRect l="-7838" r="-7838"/>
              </a:stretch>
            </a:blipFill>
          </p:spPr>
        </p:sp>
      </p:grpSp>
      <p:sp>
        <p:nvSpPr>
          <p:cNvPr id="4" name="Freeform 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-2052704" y="8243721"/>
            <a:ext cx="8757453" cy="7571877"/>
          </a:xfrm>
          <a:custGeom>
            <a:avLst/>
            <a:gdLst/>
            <a:ahLst/>
            <a:cxnLst/>
            <a:rect l="l" t="t" r="r" b="b"/>
            <a:pathLst>
              <a:path w="8757453" h="7571877">
                <a:moveTo>
                  <a:pt x="8757453" y="0"/>
                </a:moveTo>
                <a:lnTo>
                  <a:pt x="0" y="0"/>
                </a:lnTo>
                <a:lnTo>
                  <a:pt x="0" y="7571877"/>
                </a:lnTo>
                <a:lnTo>
                  <a:pt x="8757453" y="7571877"/>
                </a:lnTo>
                <a:lnTo>
                  <a:pt x="87574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8395202" y="2255355"/>
            <a:ext cx="8864098" cy="3318360"/>
            <a:chOff x="0" y="0"/>
            <a:chExt cx="11818797" cy="4424479"/>
          </a:xfrm>
        </p:grpSpPr>
        <p:sp>
          <p:nvSpPr>
            <p:cNvPr id="6" name="TextBox 6"/>
            <p:cNvSpPr txBox="1"/>
            <p:nvPr/>
          </p:nvSpPr>
          <p:spPr>
            <a:xfrm>
              <a:off x="0" y="38100"/>
              <a:ext cx="11818797" cy="2827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00"/>
                </a:lnSpc>
              </a:pPr>
              <a:r>
                <a:rPr lang="en-US" sz="5000" b="1">
                  <a:solidFill>
                    <a:srgbClr val="E5E5E5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UNDERSTANDING INTELLECTUAL PROPERTY IN IT.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293121"/>
              <a:ext cx="11818797" cy="1131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</a:pPr>
              <a:r>
                <a:rPr lang="en-US" sz="2499">
                  <a:solidFill>
                    <a:srgbClr val="FDA715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EXPLORING COPYRIGHTS, PATENTS, AND TRADEMARKS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395202" y="5912201"/>
            <a:ext cx="5029911" cy="1726925"/>
            <a:chOff x="0" y="0"/>
            <a:chExt cx="6706548" cy="2302566"/>
          </a:xfrm>
        </p:grpSpPr>
        <p:sp>
          <p:nvSpPr>
            <p:cNvPr id="9" name="TextBox 9"/>
            <p:cNvSpPr txBox="1"/>
            <p:nvPr/>
          </p:nvSpPr>
          <p:spPr>
            <a:xfrm>
              <a:off x="0" y="587008"/>
              <a:ext cx="6706548" cy="17155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E5E5E5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MIAN SANNAN AHMED   (13283)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E5E5E5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DANIYAL HAIDER              (13298)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E5E5E5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MUHAMMAD TALHA        (13349)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6706548" cy="457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60"/>
                </a:lnSpc>
              </a:pPr>
              <a:r>
                <a:rPr lang="en-US" sz="2300" b="1">
                  <a:solidFill>
                    <a:srgbClr val="FDA715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PRESENTED BY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028700" y="3533987"/>
          <a:ext cx="16230600" cy="3400845"/>
        </p:xfrm>
        <a:graphic>
          <a:graphicData uri="http://schemas.openxmlformats.org/drawingml/2006/table">
            <a:tbl>
              <a:tblPr/>
              <a:tblGrid>
                <a:gridCol w="1623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00845">
                <a:tc>
                  <a:txBody>
                    <a:bodyPr/>
                    <a:lstStyle/>
                    <a:p>
                      <a:pPr marL="647697" lvl="1" indent="-323848" algn="l">
                        <a:lnSpc>
                          <a:spcPts val="41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999">
                          <a:solidFill>
                            <a:srgbClr val="1B4444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Respect others' IP to avoid legal issues.</a:t>
                      </a:r>
                      <a:endParaRPr lang="en-US" sz="1100"/>
                    </a:p>
                    <a:p>
                      <a:pPr algn="l">
                        <a:lnSpc>
                          <a:spcPts val="4199"/>
                        </a:lnSpc>
                      </a:pPr>
                      <a:endParaRPr lang="en-US" sz="1100"/>
                    </a:p>
                    <a:p>
                      <a:pPr marL="647697" lvl="1" indent="-323848" algn="l">
                        <a:lnSpc>
                          <a:spcPts val="4199"/>
                        </a:lnSpc>
                        <a:buFont typeface="Arial"/>
                        <a:buChar char="•"/>
                      </a:pPr>
                      <a:r>
                        <a:rPr lang="en-US" sz="2999">
                          <a:solidFill>
                            <a:srgbClr val="1B4444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Use licenses and trademarks effectively to protect your own work.</a:t>
                      </a:r>
                    </a:p>
                    <a:p>
                      <a:pPr algn="l">
                        <a:lnSpc>
                          <a:spcPts val="4199"/>
                        </a:lnSpc>
                      </a:pPr>
                      <a:endParaRPr lang="en-US" sz="2999">
                        <a:solidFill>
                          <a:srgbClr val="1B4444"/>
                        </a:solidFill>
                        <a:latin typeface="Montserrat Classic"/>
                        <a:ea typeface="Montserrat Classic"/>
                        <a:cs typeface="Montserrat Classic"/>
                        <a:sym typeface="Montserrat Classic"/>
                      </a:endParaRPr>
                    </a:p>
                    <a:p>
                      <a:pPr marL="647697" lvl="1" indent="-323848" algn="l">
                        <a:lnSpc>
                          <a:spcPts val="4199"/>
                        </a:lnSpc>
                        <a:buFont typeface="Arial"/>
                        <a:buChar char="•"/>
                      </a:pPr>
                      <a:r>
                        <a:rPr lang="en-US" sz="2999">
                          <a:solidFill>
                            <a:srgbClr val="1B4444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IP creates competitive advantages in the IT market.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DA7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DA7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DA7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A7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028700" y="1217619"/>
            <a:ext cx="16027701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  <a:spcBef>
                <a:spcPct val="0"/>
              </a:spcBef>
            </a:pPr>
            <a:r>
              <a:rPr lang="en-US" sz="8000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IMPORTANCE OF COMPLIANCE</a:t>
            </a:r>
          </a:p>
        </p:txBody>
      </p:sp>
      <p:sp>
        <p:nvSpPr>
          <p:cNvPr id="4" name="Freeform 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27686" y="9389448"/>
            <a:ext cx="5768555" cy="4987614"/>
          </a:xfrm>
          <a:custGeom>
            <a:avLst/>
            <a:gdLst/>
            <a:ahLst/>
            <a:cxnLst/>
            <a:rect l="l" t="t" r="r" b="b"/>
            <a:pathLst>
              <a:path w="5768555" h="4987614">
                <a:moveTo>
                  <a:pt x="0" y="0"/>
                </a:moveTo>
                <a:lnTo>
                  <a:pt x="5768556" y="0"/>
                </a:lnTo>
                <a:lnTo>
                  <a:pt x="5768556" y="4987613"/>
                </a:lnTo>
                <a:lnTo>
                  <a:pt x="0" y="49876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7551823" y="9694069"/>
            <a:ext cx="548311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9"/>
              </a:lnSpc>
              <a:spcBef>
                <a:spcPct val="0"/>
              </a:spcBef>
            </a:pPr>
            <a:r>
              <a:rPr lang="en-US" sz="19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439835"/>
              </p:ext>
            </p:extLst>
          </p:nvPr>
        </p:nvGraphicFramePr>
        <p:xfrm>
          <a:off x="6511296" y="1297238"/>
          <a:ext cx="5027561" cy="7814997"/>
        </p:xfrm>
        <a:graphic>
          <a:graphicData uri="http://schemas.openxmlformats.org/drawingml/2006/table">
            <a:tbl>
              <a:tblPr/>
              <a:tblGrid>
                <a:gridCol w="134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05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4153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A71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u="sng">
                          <a:solidFill>
                            <a:srgbClr val="E5E5E5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What is Intellectual Property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5092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A715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799"/>
                        </a:lnSpc>
                        <a:defRPr/>
                      </a:pPr>
                      <a:r>
                        <a:rPr lang="en-US" sz="1999" u="sng" dirty="0" smtClean="0">
                          <a:solidFill>
                            <a:srgbClr val="E5E5E5"/>
                          </a:solidFill>
                          <a:latin typeface="Montserrat Classic"/>
                          <a:sym typeface="Montserrat Classic"/>
                        </a:rPr>
                        <a:t>Why IP Matters in IT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3114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A715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799"/>
                        </a:lnSpc>
                        <a:defRPr/>
                      </a:pPr>
                      <a:r>
                        <a:rPr lang="en-US" sz="1999" u="sng" kern="1200" dirty="0" smtClean="0">
                          <a:solidFill>
                            <a:schemeClr val="bg1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Copyrights in IT</a:t>
                      </a:r>
                      <a:endParaRPr lang="en-US" sz="1999" u="sng" kern="1200" dirty="0">
                        <a:solidFill>
                          <a:schemeClr val="bg1"/>
                        </a:solidFill>
                        <a:latin typeface="Montserrat Classic"/>
                        <a:ea typeface="Montserrat Classic"/>
                        <a:cs typeface="Montserrat Classic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6722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A715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799"/>
                        </a:lnSpc>
                        <a:defRPr/>
                      </a:pPr>
                      <a:r>
                        <a:rPr lang="en-US" sz="1999" u="sng" dirty="0" smtClean="0">
                          <a:solidFill>
                            <a:srgbClr val="E5E5E5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Patents in IT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05092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A715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799"/>
                        </a:lnSpc>
                        <a:defRPr/>
                      </a:pPr>
                      <a:r>
                        <a:rPr lang="en-US" sz="1999" u="sng">
                          <a:solidFill>
                            <a:srgbClr val="E5E5E5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Trademarks in IT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96722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A715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799"/>
                        </a:lnSpc>
                        <a:defRPr/>
                      </a:pPr>
                      <a:r>
                        <a:rPr lang="en-US" sz="1999" u="sng">
                          <a:solidFill>
                            <a:srgbClr val="E5E5E5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Key Differences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96722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A715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799"/>
                        </a:lnSpc>
                        <a:defRPr/>
                      </a:pPr>
                      <a:r>
                        <a:rPr lang="en-US" sz="1999" u="sng" dirty="0">
                          <a:solidFill>
                            <a:srgbClr val="E5E5E5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Real-World IT Examples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028700" y="4602162"/>
            <a:ext cx="5966751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  <a:spcBef>
                <a:spcPct val="0"/>
              </a:spcBef>
            </a:pPr>
            <a:r>
              <a:rPr lang="en-US" sz="8000" b="1">
                <a:solidFill>
                  <a:srgbClr val="E5E5E5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AGENDA</a:t>
            </a:r>
          </a:p>
        </p:txBody>
      </p:sp>
      <p:sp>
        <p:nvSpPr>
          <p:cNvPr id="4" name="Freeform 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-10800000" flipH="1" flipV="1">
            <a:off x="-1289068" y="-3575372"/>
            <a:ext cx="6252172" cy="5405759"/>
          </a:xfrm>
          <a:custGeom>
            <a:avLst/>
            <a:gdLst/>
            <a:ahLst/>
            <a:cxnLst/>
            <a:rect l="l" t="t" r="r" b="b"/>
            <a:pathLst>
              <a:path w="6252172" h="5405759">
                <a:moveTo>
                  <a:pt x="6252172" y="5405759"/>
                </a:moveTo>
                <a:lnTo>
                  <a:pt x="0" y="5405759"/>
                </a:lnTo>
                <a:lnTo>
                  <a:pt x="0" y="0"/>
                </a:lnTo>
                <a:lnTo>
                  <a:pt x="6252172" y="0"/>
                </a:lnTo>
                <a:lnTo>
                  <a:pt x="6252172" y="540575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468107"/>
              </p:ext>
            </p:extLst>
          </p:nvPr>
        </p:nvGraphicFramePr>
        <p:xfrm>
          <a:off x="13260439" y="3654750"/>
          <a:ext cx="3926582" cy="1107750"/>
        </p:xfrm>
        <a:graphic>
          <a:graphicData uri="http://schemas.openxmlformats.org/drawingml/2006/table">
            <a:tbl>
              <a:tblPr/>
              <a:tblGrid>
                <a:gridCol w="39265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7750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u="sng" dirty="0">
                          <a:solidFill>
                            <a:srgbClr val="E5E5E5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Importance of Compliance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427641"/>
              </p:ext>
            </p:extLst>
          </p:nvPr>
        </p:nvGraphicFramePr>
        <p:xfrm>
          <a:off x="11730996" y="3654750"/>
          <a:ext cx="1337304" cy="1107750"/>
        </p:xfrm>
        <a:graphic>
          <a:graphicData uri="http://schemas.openxmlformats.org/drawingml/2006/table">
            <a:tbl>
              <a:tblPr/>
              <a:tblGrid>
                <a:gridCol w="13373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07750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 dirty="0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8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A71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468109" y="2190007"/>
            <a:ext cx="6430029" cy="6763775"/>
            <a:chOff x="0" y="0"/>
            <a:chExt cx="5472362" cy="57564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72362" cy="5757671"/>
            </a:xfrm>
            <a:custGeom>
              <a:avLst/>
              <a:gdLst/>
              <a:ahLst/>
              <a:cxnLst/>
              <a:rect l="l" t="t" r="r" b="b"/>
              <a:pathLst>
                <a:path w="5472362" h="5757671">
                  <a:moveTo>
                    <a:pt x="4104025" y="0"/>
                  </a:moveTo>
                  <a:lnTo>
                    <a:pt x="1368338" y="0"/>
                  </a:lnTo>
                  <a:lnTo>
                    <a:pt x="0" y="2878801"/>
                  </a:lnTo>
                  <a:lnTo>
                    <a:pt x="0" y="4095416"/>
                  </a:lnTo>
                  <a:cubicBezTo>
                    <a:pt x="0" y="5012981"/>
                    <a:pt x="612984" y="5757671"/>
                    <a:pt x="1368338" y="5757671"/>
                  </a:cubicBezTo>
                  <a:lnTo>
                    <a:pt x="4104025" y="5757671"/>
                  </a:lnTo>
                  <a:lnTo>
                    <a:pt x="5472362" y="2878801"/>
                  </a:lnTo>
                  <a:lnTo>
                    <a:pt x="5472362" y="1662186"/>
                  </a:lnTo>
                  <a:cubicBezTo>
                    <a:pt x="5472362" y="744621"/>
                    <a:pt x="4859379" y="0"/>
                    <a:pt x="4104025" y="0"/>
                  </a:cubicBezTo>
                  <a:close/>
                </a:path>
              </a:pathLst>
            </a:custGeom>
            <a:blipFill>
              <a:blip r:embed="rId2"/>
              <a:stretch>
                <a:fillRect l="-35070" r="-22849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7491049" y="9588659"/>
            <a:ext cx="548311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9"/>
              </a:lnSpc>
              <a:spcBef>
                <a:spcPct val="0"/>
              </a:spcBef>
            </a:pPr>
            <a:r>
              <a:rPr lang="en-US" sz="19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03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1572703"/>
            <a:ext cx="8375320" cy="8333456"/>
            <a:chOff x="0" y="0"/>
            <a:chExt cx="11167094" cy="11111275"/>
          </a:xfrm>
        </p:grpSpPr>
        <p:sp>
          <p:nvSpPr>
            <p:cNvPr id="6" name="TextBox 6"/>
            <p:cNvSpPr txBox="1"/>
            <p:nvPr/>
          </p:nvSpPr>
          <p:spPr>
            <a:xfrm>
              <a:off x="0" y="2385316"/>
              <a:ext cx="11167094" cy="87259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Definition: 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 Intellectual Property refers to creations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 of the mind protected by law.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Importance in IT: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 Protects innovations, designs, and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 branding.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 Encourages innovation and investment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 in technology.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Types of IP: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 Copyrights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 Patents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 Trademarks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6675"/>
              <a:ext cx="11167094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8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2190007"/>
            <a:ext cx="8375320" cy="1721838"/>
            <a:chOff x="0" y="0"/>
            <a:chExt cx="11167094" cy="2295785"/>
          </a:xfrm>
        </p:grpSpPr>
        <p:sp>
          <p:nvSpPr>
            <p:cNvPr id="9" name="TextBox 9"/>
            <p:cNvSpPr txBox="1"/>
            <p:nvPr/>
          </p:nvSpPr>
          <p:spPr>
            <a:xfrm>
              <a:off x="0" y="1748626"/>
              <a:ext cx="11167094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endParaRPr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7625"/>
              <a:ext cx="11167094" cy="9370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390"/>
                </a:lnSpc>
                <a:spcBef>
                  <a:spcPct val="0"/>
                </a:spcBef>
              </a:pPr>
              <a:r>
                <a:rPr lang="en-US" sz="4900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INTELLECTUAL PROPERTY</a:t>
              </a:r>
            </a:p>
          </p:txBody>
        </p:sp>
      </p:grpSp>
      <p:sp>
        <p:nvSpPr>
          <p:cNvPr id="11" name="Freeform 11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27686" y="9389448"/>
            <a:ext cx="5768555" cy="4987614"/>
          </a:xfrm>
          <a:custGeom>
            <a:avLst/>
            <a:gdLst/>
            <a:ahLst/>
            <a:cxnLst/>
            <a:rect l="l" t="t" r="r" b="b"/>
            <a:pathLst>
              <a:path w="5768555" h="4987614">
                <a:moveTo>
                  <a:pt x="0" y="0"/>
                </a:moveTo>
                <a:lnTo>
                  <a:pt x="5768556" y="0"/>
                </a:lnTo>
                <a:lnTo>
                  <a:pt x="5768556" y="4987613"/>
                </a:lnTo>
                <a:lnTo>
                  <a:pt x="0" y="49876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7551823" y="9694069"/>
            <a:ext cx="548311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9"/>
              </a:lnSpc>
              <a:spcBef>
                <a:spcPct val="0"/>
              </a:spcBef>
            </a:pPr>
            <a:r>
              <a:rPr lang="en-US" sz="19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27686" y="9389448"/>
            <a:ext cx="5768555" cy="4987614"/>
          </a:xfrm>
          <a:custGeom>
            <a:avLst/>
            <a:gdLst/>
            <a:ahLst/>
            <a:cxnLst/>
            <a:rect l="l" t="t" r="r" b="b"/>
            <a:pathLst>
              <a:path w="5768555" h="4987614">
                <a:moveTo>
                  <a:pt x="0" y="0"/>
                </a:moveTo>
                <a:lnTo>
                  <a:pt x="5768556" y="0"/>
                </a:lnTo>
                <a:lnTo>
                  <a:pt x="5768556" y="4987613"/>
                </a:lnTo>
                <a:lnTo>
                  <a:pt x="0" y="49876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355524" y="2306620"/>
            <a:ext cx="6432660" cy="6772916"/>
            <a:chOff x="0" y="0"/>
            <a:chExt cx="7029450" cy="74012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029450" cy="7402544"/>
            </a:xfrm>
            <a:custGeom>
              <a:avLst/>
              <a:gdLst/>
              <a:ahLst/>
              <a:cxnLst/>
              <a:rect l="l" t="t" r="r" b="b"/>
              <a:pathLst>
                <a:path w="7029450" h="7402544">
                  <a:moveTo>
                    <a:pt x="5271770" y="0"/>
                  </a:moveTo>
                  <a:lnTo>
                    <a:pt x="1757680" y="0"/>
                  </a:lnTo>
                  <a:lnTo>
                    <a:pt x="0" y="3701409"/>
                  </a:lnTo>
                  <a:lnTo>
                    <a:pt x="0" y="5265667"/>
                  </a:lnTo>
                  <a:cubicBezTo>
                    <a:pt x="0" y="6445424"/>
                    <a:pt x="787400" y="7402544"/>
                    <a:pt x="1757680" y="7402544"/>
                  </a:cubicBezTo>
                  <a:lnTo>
                    <a:pt x="5271770" y="7402544"/>
                  </a:lnTo>
                  <a:lnTo>
                    <a:pt x="7029450" y="3701409"/>
                  </a:lnTo>
                  <a:lnTo>
                    <a:pt x="7029450" y="2137151"/>
                  </a:lnTo>
                  <a:cubicBezTo>
                    <a:pt x="7029450" y="957394"/>
                    <a:pt x="6242050" y="0"/>
                    <a:pt x="5271770" y="0"/>
                  </a:cubicBezTo>
                  <a:close/>
                </a:path>
              </a:pathLst>
            </a:custGeom>
            <a:blipFill>
              <a:blip r:embed="rId4"/>
              <a:stretch>
                <a:fillRect l="-12035" r="-56456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7551823" y="9694069"/>
            <a:ext cx="548311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9"/>
              </a:lnSpc>
              <a:spcBef>
                <a:spcPct val="0"/>
              </a:spcBef>
            </a:pPr>
            <a:r>
              <a:rPr lang="en-US" sz="19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02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3213981"/>
            <a:ext cx="8115300" cy="4444083"/>
            <a:chOff x="0" y="0"/>
            <a:chExt cx="10820400" cy="5925444"/>
          </a:xfrm>
        </p:grpSpPr>
        <p:sp>
          <p:nvSpPr>
            <p:cNvPr id="7" name="TextBox 7"/>
            <p:cNvSpPr txBox="1"/>
            <p:nvPr/>
          </p:nvSpPr>
          <p:spPr>
            <a:xfrm>
              <a:off x="0" y="1873086"/>
              <a:ext cx="10820400" cy="4052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Software development relies on innovation.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Protects businesses from unauthorized use of their work.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Prevents infringement lawsuits.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10820400" cy="106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050"/>
                </a:lnSpc>
                <a:spcBef>
                  <a:spcPct val="0"/>
                </a:spcBef>
              </a:pPr>
              <a:r>
                <a:rPr lang="en-US" sz="5500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WHY IP MATTERS IN IT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27686" y="9389448"/>
            <a:ext cx="5768555" cy="4987614"/>
          </a:xfrm>
          <a:custGeom>
            <a:avLst/>
            <a:gdLst/>
            <a:ahLst/>
            <a:cxnLst/>
            <a:rect l="l" t="t" r="r" b="b"/>
            <a:pathLst>
              <a:path w="5768555" h="4987614">
                <a:moveTo>
                  <a:pt x="0" y="0"/>
                </a:moveTo>
                <a:lnTo>
                  <a:pt x="5768556" y="0"/>
                </a:lnTo>
                <a:lnTo>
                  <a:pt x="5768556" y="4987613"/>
                </a:lnTo>
                <a:lnTo>
                  <a:pt x="0" y="49876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345999" y="2306620"/>
            <a:ext cx="6432660" cy="6772916"/>
            <a:chOff x="0" y="0"/>
            <a:chExt cx="7029450" cy="74012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029450" cy="7402544"/>
            </a:xfrm>
            <a:custGeom>
              <a:avLst/>
              <a:gdLst/>
              <a:ahLst/>
              <a:cxnLst/>
              <a:rect l="l" t="t" r="r" b="b"/>
              <a:pathLst>
                <a:path w="7029450" h="7402544">
                  <a:moveTo>
                    <a:pt x="5271770" y="0"/>
                  </a:moveTo>
                  <a:lnTo>
                    <a:pt x="1757680" y="0"/>
                  </a:lnTo>
                  <a:lnTo>
                    <a:pt x="0" y="3701409"/>
                  </a:lnTo>
                  <a:lnTo>
                    <a:pt x="0" y="5265667"/>
                  </a:lnTo>
                  <a:cubicBezTo>
                    <a:pt x="0" y="6445424"/>
                    <a:pt x="787400" y="7402544"/>
                    <a:pt x="1757680" y="7402544"/>
                  </a:cubicBezTo>
                  <a:lnTo>
                    <a:pt x="5271770" y="7402544"/>
                  </a:lnTo>
                  <a:lnTo>
                    <a:pt x="7029450" y="3701409"/>
                  </a:lnTo>
                  <a:lnTo>
                    <a:pt x="7029450" y="2137151"/>
                  </a:lnTo>
                  <a:cubicBezTo>
                    <a:pt x="7029450" y="957394"/>
                    <a:pt x="6242050" y="0"/>
                    <a:pt x="5271770" y="0"/>
                  </a:cubicBezTo>
                  <a:close/>
                </a:path>
              </a:pathLst>
            </a:custGeom>
            <a:blipFill>
              <a:blip r:embed="rId4"/>
              <a:stretch>
                <a:fillRect l="-27007" r="-27007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7551823" y="9694069"/>
            <a:ext cx="548311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9"/>
              </a:lnSpc>
              <a:spcBef>
                <a:spcPct val="0"/>
              </a:spcBef>
            </a:pPr>
            <a:r>
              <a:rPr lang="en-US" sz="19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03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2429272"/>
            <a:ext cx="8115300" cy="6852638"/>
            <a:chOff x="0" y="0"/>
            <a:chExt cx="10820400" cy="9136850"/>
          </a:xfrm>
        </p:grpSpPr>
        <p:sp>
          <p:nvSpPr>
            <p:cNvPr id="7" name="TextBox 7"/>
            <p:cNvSpPr txBox="1"/>
            <p:nvPr/>
          </p:nvSpPr>
          <p:spPr>
            <a:xfrm>
              <a:off x="0" y="2163492"/>
              <a:ext cx="10820400" cy="6973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Definition: 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Protection for original works like code,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software,  and multimedia.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Duration: 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Usually lasts the author's lifetime plus 70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years.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Examples: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Source code of a software.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User interface designs.</a:t>
              </a:r>
            </a:p>
            <a:p>
              <a:pPr algn="l">
                <a:lnSpc>
                  <a:spcPts val="3499"/>
                </a:lnSpc>
              </a:pPr>
              <a:endParaRPr lang="en-US" sz="2499">
                <a:solidFill>
                  <a:srgbClr val="1B4444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6675"/>
              <a:ext cx="10820400" cy="13328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590"/>
                </a:lnSpc>
                <a:spcBef>
                  <a:spcPct val="0"/>
                </a:spcBef>
              </a:pPr>
              <a:r>
                <a:rPr lang="en-US" sz="6900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COPYRIGHTS IN IT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27686" y="9389448"/>
            <a:ext cx="5768555" cy="4987614"/>
          </a:xfrm>
          <a:custGeom>
            <a:avLst/>
            <a:gdLst/>
            <a:ahLst/>
            <a:cxnLst/>
            <a:rect l="l" t="t" r="r" b="b"/>
            <a:pathLst>
              <a:path w="5768555" h="4987614">
                <a:moveTo>
                  <a:pt x="0" y="0"/>
                </a:moveTo>
                <a:lnTo>
                  <a:pt x="5768556" y="0"/>
                </a:lnTo>
                <a:lnTo>
                  <a:pt x="5768556" y="4987613"/>
                </a:lnTo>
                <a:lnTo>
                  <a:pt x="0" y="49876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345999" y="2306620"/>
            <a:ext cx="6432660" cy="6772916"/>
            <a:chOff x="0" y="0"/>
            <a:chExt cx="7029450" cy="74012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029450" cy="7402544"/>
            </a:xfrm>
            <a:custGeom>
              <a:avLst/>
              <a:gdLst/>
              <a:ahLst/>
              <a:cxnLst/>
              <a:rect l="l" t="t" r="r" b="b"/>
              <a:pathLst>
                <a:path w="7029450" h="7402544">
                  <a:moveTo>
                    <a:pt x="5271770" y="0"/>
                  </a:moveTo>
                  <a:lnTo>
                    <a:pt x="1757680" y="0"/>
                  </a:lnTo>
                  <a:lnTo>
                    <a:pt x="0" y="3701409"/>
                  </a:lnTo>
                  <a:lnTo>
                    <a:pt x="0" y="5265667"/>
                  </a:lnTo>
                  <a:cubicBezTo>
                    <a:pt x="0" y="6445424"/>
                    <a:pt x="787400" y="7402544"/>
                    <a:pt x="1757680" y="7402544"/>
                  </a:cubicBezTo>
                  <a:lnTo>
                    <a:pt x="5271770" y="7402544"/>
                  </a:lnTo>
                  <a:lnTo>
                    <a:pt x="7029450" y="3701409"/>
                  </a:lnTo>
                  <a:lnTo>
                    <a:pt x="7029450" y="2137151"/>
                  </a:lnTo>
                  <a:cubicBezTo>
                    <a:pt x="7029450" y="957394"/>
                    <a:pt x="6242050" y="0"/>
                    <a:pt x="5271770" y="0"/>
                  </a:cubicBezTo>
                  <a:close/>
                </a:path>
              </a:pathLst>
            </a:custGeom>
            <a:blipFill>
              <a:blip r:embed="rId4"/>
              <a:stretch>
                <a:fillRect r="-58060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7551823" y="9694069"/>
            <a:ext cx="548311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9"/>
              </a:lnSpc>
              <a:spcBef>
                <a:spcPct val="0"/>
              </a:spcBef>
            </a:pPr>
            <a:r>
              <a:rPr lang="en-US" sz="19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04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3335744"/>
            <a:ext cx="9659170" cy="4444083"/>
            <a:chOff x="0" y="0"/>
            <a:chExt cx="12878893" cy="5925444"/>
          </a:xfrm>
        </p:grpSpPr>
        <p:sp>
          <p:nvSpPr>
            <p:cNvPr id="7" name="TextBox 7"/>
            <p:cNvSpPr txBox="1"/>
            <p:nvPr/>
          </p:nvSpPr>
          <p:spPr>
            <a:xfrm>
              <a:off x="0" y="1873086"/>
              <a:ext cx="12878893" cy="4052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Definition: 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Exclusive rights granted for inventions.</a:t>
              </a: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Duration: 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Typically 20 years from filing date.</a:t>
              </a: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Examples: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New algorithms (e.g., compression methods).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B4444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                 Unique hardware designs.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12878893" cy="106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050"/>
                </a:lnSpc>
                <a:spcBef>
                  <a:spcPct val="0"/>
                </a:spcBef>
              </a:pPr>
              <a:r>
                <a:rPr lang="en-US" sz="5500" b="1">
                  <a:solidFill>
                    <a:srgbClr val="1B4444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PATENTS IN IT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39114" y="3508864"/>
            <a:ext cx="5541952" cy="4799020"/>
            <a:chOff x="0" y="0"/>
            <a:chExt cx="7029450" cy="6087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29450" cy="6088380"/>
            </a:xfrm>
            <a:custGeom>
              <a:avLst/>
              <a:gdLst/>
              <a:ahLst/>
              <a:cxnLst/>
              <a:rect l="l" t="t" r="r" b="b"/>
              <a:pathLst>
                <a:path w="7029450" h="6088380">
                  <a:moveTo>
                    <a:pt x="5271770" y="0"/>
                  </a:moveTo>
                  <a:lnTo>
                    <a:pt x="1757680" y="0"/>
                  </a:lnTo>
                  <a:lnTo>
                    <a:pt x="0" y="3044190"/>
                  </a:lnTo>
                  <a:lnTo>
                    <a:pt x="0" y="4330700"/>
                  </a:lnTo>
                  <a:cubicBezTo>
                    <a:pt x="0" y="5300980"/>
                    <a:pt x="787400" y="6088380"/>
                    <a:pt x="1757680" y="6088380"/>
                  </a:cubicBezTo>
                  <a:lnTo>
                    <a:pt x="5271770" y="6088380"/>
                  </a:lnTo>
                  <a:lnTo>
                    <a:pt x="7029450" y="3044190"/>
                  </a:lnTo>
                  <a:lnTo>
                    <a:pt x="7029450" y="1757680"/>
                  </a:lnTo>
                  <a:cubicBezTo>
                    <a:pt x="7029450" y="787400"/>
                    <a:pt x="6242050" y="0"/>
                    <a:pt x="5271770" y="0"/>
                  </a:cubicBezTo>
                  <a:close/>
                </a:path>
              </a:pathLst>
            </a:custGeom>
            <a:blipFill>
              <a:blip r:embed="rId2"/>
              <a:stretch>
                <a:fillRect l="-3720" r="-26278"/>
              </a:stretch>
            </a:blipFill>
          </p:spPr>
        </p:sp>
      </p:grpSp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6460931" y="3508864"/>
          <a:ext cx="10798369" cy="4799020"/>
        </p:xfrm>
        <a:graphic>
          <a:graphicData uri="http://schemas.openxmlformats.org/drawingml/2006/table">
            <a:tbl>
              <a:tblPr/>
              <a:tblGrid>
                <a:gridCol w="107983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799020">
                <a:tc>
                  <a:txBody>
                    <a:bodyPr/>
                    <a:lstStyle/>
                    <a:p>
                      <a:pPr marL="518155" lvl="1" indent="-259078" algn="l">
                        <a:lnSpc>
                          <a:spcPts val="335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3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Definition: </a:t>
                      </a:r>
                      <a:endParaRPr lang="en-US" sz="1100"/>
                    </a:p>
                    <a:p>
                      <a:pPr algn="l">
                        <a:lnSpc>
                          <a:spcPts val="3359"/>
                        </a:lnSpc>
                      </a:pPr>
                      <a:r>
                        <a:rPr lang="en-US" sz="2399">
                          <a:solidFill>
                            <a:srgbClr val="1B4444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                   Protects brand identifiers like names, logos, and slogans.</a:t>
                      </a:r>
                    </a:p>
                    <a:p>
                      <a:pPr marL="518155" lvl="1" indent="-259078" algn="l">
                        <a:lnSpc>
                          <a:spcPts val="3359"/>
                        </a:lnSpc>
                        <a:buFont typeface="Arial"/>
                        <a:buChar char="•"/>
                      </a:pPr>
                      <a:r>
                        <a:rPr lang="en-US" sz="23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Duration: </a:t>
                      </a:r>
                    </a:p>
                    <a:p>
                      <a:pPr algn="l">
                        <a:lnSpc>
                          <a:spcPts val="3359"/>
                        </a:lnSpc>
                      </a:pPr>
                      <a:r>
                        <a:rPr lang="en-US" sz="2399">
                          <a:solidFill>
                            <a:srgbClr val="1B4444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                   Renewable every 10 years.</a:t>
                      </a:r>
                    </a:p>
                    <a:p>
                      <a:pPr marL="518155" lvl="1" indent="-259078" algn="l">
                        <a:lnSpc>
                          <a:spcPts val="3359"/>
                        </a:lnSpc>
                        <a:buFont typeface="Arial"/>
                        <a:buChar char="•"/>
                      </a:pPr>
                      <a:r>
                        <a:rPr lang="en-US" sz="2399" b="1">
                          <a:solidFill>
                            <a:srgbClr val="1B4444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Examples:</a:t>
                      </a:r>
                    </a:p>
                    <a:p>
                      <a:pPr algn="l">
                        <a:lnSpc>
                          <a:spcPts val="3359"/>
                        </a:lnSpc>
                      </a:pPr>
                      <a:r>
                        <a:rPr lang="en-US" sz="2399">
                          <a:solidFill>
                            <a:srgbClr val="1B4444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                   Logos (e.g., Microsoft’s four-pane window).</a:t>
                      </a:r>
                    </a:p>
                    <a:p>
                      <a:pPr algn="l">
                        <a:lnSpc>
                          <a:spcPts val="3359"/>
                        </a:lnSpc>
                      </a:pPr>
                      <a:r>
                        <a:rPr lang="en-US" sz="2399">
                          <a:solidFill>
                            <a:srgbClr val="1B4444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                   Slogans (e.g., Apple’s “Think Different”).</a:t>
                      </a:r>
                    </a:p>
                    <a:p>
                      <a:pPr algn="l">
                        <a:lnSpc>
                          <a:spcPts val="2799"/>
                        </a:lnSpc>
                      </a:pPr>
                      <a:endParaRPr lang="en-US" sz="2399">
                        <a:solidFill>
                          <a:srgbClr val="1B4444"/>
                        </a:solidFill>
                        <a:latin typeface="Montserrat Classic"/>
                        <a:ea typeface="Montserrat Classic"/>
                        <a:cs typeface="Montserrat Classic"/>
                        <a:sym typeface="Montserrat Classic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TextBox 5"/>
          <p:cNvSpPr txBox="1"/>
          <p:nvPr/>
        </p:nvSpPr>
        <p:spPr>
          <a:xfrm>
            <a:off x="1028700" y="1076325"/>
            <a:ext cx="11849259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49"/>
              </a:lnSpc>
              <a:spcBef>
                <a:spcPct val="0"/>
              </a:spcBef>
            </a:pPr>
            <a:r>
              <a:rPr lang="en-US" sz="54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TRADEMARKS IN IT</a:t>
            </a:r>
          </a:p>
        </p:txBody>
      </p:sp>
      <p:sp>
        <p:nvSpPr>
          <p:cNvPr id="6" name="Freeform 6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27686" y="9389448"/>
            <a:ext cx="5768555" cy="4987614"/>
          </a:xfrm>
          <a:custGeom>
            <a:avLst/>
            <a:gdLst/>
            <a:ahLst/>
            <a:cxnLst/>
            <a:rect l="l" t="t" r="r" b="b"/>
            <a:pathLst>
              <a:path w="5768555" h="4987614">
                <a:moveTo>
                  <a:pt x="0" y="0"/>
                </a:moveTo>
                <a:lnTo>
                  <a:pt x="5768556" y="0"/>
                </a:lnTo>
                <a:lnTo>
                  <a:pt x="5768556" y="4987613"/>
                </a:lnTo>
                <a:lnTo>
                  <a:pt x="0" y="49876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551823" y="9694069"/>
            <a:ext cx="548311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9"/>
              </a:lnSpc>
              <a:spcBef>
                <a:spcPct val="0"/>
              </a:spcBef>
            </a:pPr>
            <a:r>
              <a:rPr lang="en-US" sz="19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27686" y="9389448"/>
            <a:ext cx="5768555" cy="4987614"/>
          </a:xfrm>
          <a:custGeom>
            <a:avLst/>
            <a:gdLst/>
            <a:ahLst/>
            <a:cxnLst/>
            <a:rect l="l" t="t" r="r" b="b"/>
            <a:pathLst>
              <a:path w="5768555" h="4987614">
                <a:moveTo>
                  <a:pt x="0" y="0"/>
                </a:moveTo>
                <a:lnTo>
                  <a:pt x="5768556" y="0"/>
                </a:lnTo>
                <a:lnTo>
                  <a:pt x="5768556" y="4987613"/>
                </a:lnTo>
                <a:lnTo>
                  <a:pt x="0" y="49876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2696849" y="3429000"/>
          <a:ext cx="12798029" cy="4114800"/>
        </p:xfrm>
        <a:graphic>
          <a:graphicData uri="http://schemas.openxmlformats.org/drawingml/2006/table">
            <a:tbl>
              <a:tblPr/>
              <a:tblGrid>
                <a:gridCol w="29471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79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726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502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Aspect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Copyright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Patent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Montserrat Classic Bold"/>
                          <a:ea typeface="Montserrat Classic Bold"/>
                          <a:cs typeface="Montserrat Classic Bold"/>
                          <a:sym typeface="Montserrat Classic Bold"/>
                        </a:rPr>
                        <a:t>Trademark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What It Protects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Creative works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Inventions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Brand identity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How It’s Used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Code, designs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New processes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Logos, slogans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Duration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Lifetime + 70 yrs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20 yrs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Renewable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028700" y="1277696"/>
            <a:ext cx="8715459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49"/>
              </a:lnSpc>
              <a:spcBef>
                <a:spcPct val="0"/>
              </a:spcBef>
            </a:pPr>
            <a:r>
              <a:rPr lang="en-US" sz="5499" b="1">
                <a:solidFill>
                  <a:srgbClr val="E5E5E5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KEY DIFFERENCES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551823" y="9694069"/>
            <a:ext cx="548311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9"/>
              </a:lnSpc>
              <a:spcBef>
                <a:spcPct val="0"/>
              </a:spcBef>
            </a:pPr>
            <a:r>
              <a:rPr lang="en-US" sz="19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028700" y="3421027"/>
          <a:ext cx="8715459" cy="3400845"/>
        </p:xfrm>
        <a:graphic>
          <a:graphicData uri="http://schemas.openxmlformats.org/drawingml/2006/table">
            <a:tbl>
              <a:tblPr/>
              <a:tblGrid>
                <a:gridCol w="8715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00845">
                <a:tc>
                  <a:txBody>
                    <a:bodyPr/>
                    <a:lstStyle/>
                    <a:p>
                      <a:pPr marL="561339" lvl="1" indent="-280669" algn="l">
                        <a:lnSpc>
                          <a:spcPts val="36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599">
                          <a:solidFill>
                            <a:srgbClr val="E5E5E5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Copyright: Open-source licenses (e.g., MIT, GPL).</a:t>
                      </a:r>
                      <a:endParaRPr lang="en-US" sz="1100"/>
                    </a:p>
                    <a:p>
                      <a:pPr algn="l">
                        <a:lnSpc>
                          <a:spcPts val="3639"/>
                        </a:lnSpc>
                      </a:pPr>
                      <a:endParaRPr lang="en-US" sz="1100"/>
                    </a:p>
                    <a:p>
                      <a:pPr marL="561339" lvl="1" indent="-280669" algn="l">
                        <a:lnSpc>
                          <a:spcPts val="3639"/>
                        </a:lnSpc>
                        <a:buFont typeface="Arial"/>
                        <a:buChar char="•"/>
                      </a:pPr>
                      <a:r>
                        <a:rPr lang="en-US" sz="2599">
                          <a:solidFill>
                            <a:srgbClr val="E5E5E5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Patent: Google’s PageRank algorithm.</a:t>
                      </a:r>
                    </a:p>
                    <a:p>
                      <a:pPr algn="l">
                        <a:lnSpc>
                          <a:spcPts val="3639"/>
                        </a:lnSpc>
                      </a:pPr>
                      <a:endParaRPr lang="en-US" sz="2599">
                        <a:solidFill>
                          <a:srgbClr val="E5E5E5"/>
                        </a:solidFill>
                        <a:latin typeface="Montserrat Classic"/>
                        <a:ea typeface="Montserrat Classic"/>
                        <a:cs typeface="Montserrat Classic"/>
                        <a:sym typeface="Montserrat Classic"/>
                      </a:endParaRPr>
                    </a:p>
                    <a:p>
                      <a:pPr marL="561339" lvl="1" indent="-280669" algn="l">
                        <a:lnSpc>
                          <a:spcPts val="3639"/>
                        </a:lnSpc>
                        <a:buFont typeface="Arial"/>
                        <a:buChar char="•"/>
                      </a:pPr>
                      <a:r>
                        <a:rPr lang="en-US" sz="2599">
                          <a:solidFill>
                            <a:srgbClr val="E5E5E5"/>
                          </a:solidFill>
                          <a:latin typeface="Montserrat Classic"/>
                          <a:ea typeface="Montserrat Classic"/>
                          <a:cs typeface="Montserrat Classic"/>
                          <a:sym typeface="Montserrat Classic"/>
                        </a:rPr>
                        <a:t>Trademark: Twitter’s blue bird logo.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DA7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DA7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DA7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A7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Freeform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27686" y="9389448"/>
            <a:ext cx="5768555" cy="4987614"/>
          </a:xfrm>
          <a:custGeom>
            <a:avLst/>
            <a:gdLst/>
            <a:ahLst/>
            <a:cxnLst/>
            <a:rect l="l" t="t" r="r" b="b"/>
            <a:pathLst>
              <a:path w="5768555" h="4987614">
                <a:moveTo>
                  <a:pt x="0" y="0"/>
                </a:moveTo>
                <a:lnTo>
                  <a:pt x="5768556" y="0"/>
                </a:lnTo>
                <a:lnTo>
                  <a:pt x="5768556" y="4987613"/>
                </a:lnTo>
                <a:lnTo>
                  <a:pt x="0" y="49876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329766"/>
            <a:ext cx="8715459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80"/>
              </a:lnSpc>
              <a:spcBef>
                <a:spcPct val="0"/>
              </a:spcBef>
            </a:pPr>
            <a:r>
              <a:rPr lang="en-US" sz="4800" b="1">
                <a:solidFill>
                  <a:srgbClr val="E5E5E5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REAL-WORLD IT EXAMPLES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551823" y="9694069"/>
            <a:ext cx="548311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9"/>
              </a:lnSpc>
              <a:spcBef>
                <a:spcPct val="0"/>
              </a:spcBef>
            </a:pPr>
            <a:r>
              <a:rPr lang="en-US" sz="1999" b="1">
                <a:solidFill>
                  <a:srgbClr val="1B444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372</Words>
  <Application>Microsoft Office PowerPoint</Application>
  <PresentationFormat>Custom</PresentationFormat>
  <Paragraphs>110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Montserrat Classic Bold</vt:lpstr>
      <vt:lpstr>Montserrat Semi-Bold</vt:lpstr>
      <vt:lpstr>Montserrat Classic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optitrade</dc:title>
  <cp:lastModifiedBy>Daniyal Haider</cp:lastModifiedBy>
  <cp:revision>2</cp:revision>
  <dcterms:created xsi:type="dcterms:W3CDTF">2006-08-16T00:00:00Z</dcterms:created>
  <dcterms:modified xsi:type="dcterms:W3CDTF">2024-11-25T20:45:11Z</dcterms:modified>
  <dc:identifier>DAGQejII9_0</dc:identifier>
</cp:coreProperties>
</file>

<file path=docProps/thumbnail.jpeg>
</file>